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4630400" cy="8229600"/>
  <p:notesSz cx="8229600" cy="14630400"/>
  <p:embeddedFontLst>
    <p:embeddedFont>
      <p:font typeface="Instrument Sans Medium" panose="020B0604020202020204" charset="0"/>
      <p:regular r:id="rId14"/>
    </p:embeddedFont>
    <p:embeddedFont>
      <p:font typeface="Instrument Sans Semi Bold" panose="020B0604020202020204" charset="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2" d="100"/>
          <a:sy n="62" d="100"/>
        </p:scale>
        <p:origin x="984" y="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124141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hyperlink" Target="mailto:ajays261207@gmail.com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904762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PHISHING GUARD AI DETECTION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662482"/>
            <a:ext cx="7556421" cy="978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7700"/>
              </a:lnSpc>
              <a:buNone/>
            </a:pPr>
            <a:r>
              <a:rPr lang="en-US" sz="61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AI SHIELD</a:t>
            </a:r>
            <a:endParaRPr lang="en-US" sz="6150" dirty="0"/>
          </a:p>
        </p:txBody>
      </p:sp>
      <p:sp>
        <p:nvSpPr>
          <p:cNvPr id="5" name="Text 2"/>
          <p:cNvSpPr/>
          <p:nvPr/>
        </p:nvSpPr>
        <p:spPr>
          <a:xfrm>
            <a:off x="6280190" y="4980861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"Detect. Defend. Deliver Trust."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5598914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 next-generation AI-powered phishing detection system that prevents cyber fraud before it happens.</a:t>
            </a:r>
            <a:endParaRPr lang="en-US" sz="175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CACA4E6-214E-41FF-B516-0880EBD8DE2F}"/>
              </a:ext>
            </a:extLst>
          </p:cNvPr>
          <p:cNvSpPr/>
          <p:nvPr/>
        </p:nvSpPr>
        <p:spPr>
          <a:xfrm>
            <a:off x="12698361" y="7610168"/>
            <a:ext cx="1932039" cy="6194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2546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Our Ask 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987873"/>
            <a:ext cx="4196358" cy="1669852"/>
          </a:xfrm>
          <a:prstGeom prst="roundRect">
            <a:avLst>
              <a:gd name="adj" fmla="val 32601"/>
            </a:avLst>
          </a:prstGeom>
          <a:solidFill>
            <a:srgbClr val="CEE6FD"/>
          </a:solidFill>
          <a:ln/>
        </p:spPr>
      </p:sp>
      <p:sp>
        <p:nvSpPr>
          <p:cNvPr id="4" name="Text 2"/>
          <p:cNvSpPr/>
          <p:nvPr/>
        </p:nvSpPr>
        <p:spPr>
          <a:xfrm>
            <a:off x="1020604" y="321468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Mentorship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020604" y="3705106"/>
            <a:ext cx="37427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Guidance in cybersecurity product scaling and market strategy.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5216962" y="2987873"/>
            <a:ext cx="4196358" cy="1669852"/>
          </a:xfrm>
          <a:prstGeom prst="roundRect">
            <a:avLst>
              <a:gd name="adj" fmla="val 32601"/>
            </a:avLst>
          </a:prstGeom>
          <a:solidFill>
            <a:srgbClr val="CEE6FD"/>
          </a:solidFill>
          <a:ln/>
        </p:spPr>
      </p:sp>
      <p:sp>
        <p:nvSpPr>
          <p:cNvPr id="7" name="Text 5"/>
          <p:cNvSpPr/>
          <p:nvPr/>
        </p:nvSpPr>
        <p:spPr>
          <a:xfrm>
            <a:off x="5443776" y="321468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Resources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5443776" y="3705106"/>
            <a:ext cx="37427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Cloud credits to support our growing AI infrastructure.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9640133" y="2987873"/>
            <a:ext cx="4196358" cy="1669852"/>
          </a:xfrm>
          <a:prstGeom prst="roundRect">
            <a:avLst>
              <a:gd name="adj" fmla="val 32601"/>
            </a:avLst>
          </a:prstGeom>
          <a:solidFill>
            <a:srgbClr val="CEE6FD"/>
          </a:solidFill>
          <a:ln/>
        </p:spPr>
      </p:sp>
      <p:sp>
        <p:nvSpPr>
          <p:cNvPr id="10" name="Text 8"/>
          <p:cNvSpPr/>
          <p:nvPr/>
        </p:nvSpPr>
        <p:spPr>
          <a:xfrm>
            <a:off x="9866948" y="321468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Collaboration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9866948" y="3705106"/>
            <a:ext cx="37427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Opportunities with government or academic cybersecurity programs.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1133951" y="5168027"/>
            <a:ext cx="1270265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AI SHIELD — Empowering trust in the digital world. Together, let's outsmart phishing before it outsmarts us.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793790" y="4912876"/>
            <a:ext cx="30480" cy="873204"/>
          </a:xfrm>
          <a:prstGeom prst="rect">
            <a:avLst/>
          </a:prstGeom>
          <a:solidFill>
            <a:srgbClr val="84C1FA"/>
          </a:solidFill>
          <a:ln/>
        </p:spPr>
      </p:sp>
      <p:sp>
        <p:nvSpPr>
          <p:cNvPr id="14" name="Text 12"/>
          <p:cNvSpPr/>
          <p:nvPr/>
        </p:nvSpPr>
        <p:spPr>
          <a:xfrm>
            <a:off x="793790" y="604123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416EB19-71FE-4282-958E-4FCD73FE595E}"/>
              </a:ext>
            </a:extLst>
          </p:cNvPr>
          <p:cNvSpPr/>
          <p:nvPr/>
        </p:nvSpPr>
        <p:spPr>
          <a:xfrm>
            <a:off x="12698361" y="7610168"/>
            <a:ext cx="1932039" cy="6194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36EA95B-1595-44E3-BCD5-E59E92F91615}"/>
              </a:ext>
            </a:extLst>
          </p:cNvPr>
          <p:cNvSpPr/>
          <p:nvPr/>
        </p:nvSpPr>
        <p:spPr>
          <a:xfrm>
            <a:off x="12698361" y="7610168"/>
            <a:ext cx="1932039" cy="6194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118836"/>
            <a:ext cx="696253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Thank You &amp; Call to action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16777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We appreciate your attention to </a:t>
            </a:r>
            <a:r>
              <a:rPr lang="en-US" sz="175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AI SHIELD</a:t>
            </a: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, our innovative solution for a safer digital future. Together, we can build a world free from phishing threats.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51163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Let's connect: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512968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Email: </a:t>
            </a:r>
            <a:r>
              <a:rPr lang="en-US" sz="1750" u="sng" dirty="0">
                <a:solidFill>
                  <a:srgbClr val="0540AD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ajays261207@gmail.com</a:t>
            </a: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| LinkedIn: Ajay S. 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574774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GitHub: ajays261207-pixel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22921" y="925830"/>
            <a:ext cx="7670959" cy="13151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150"/>
              </a:lnSpc>
              <a:buNone/>
            </a:pPr>
            <a:r>
              <a:rPr lang="en-US" sz="41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The Problem: Phishing is the #1 Cyber Threat</a:t>
            </a:r>
            <a:endParaRPr lang="en-US" sz="4100" dirty="0"/>
          </a:p>
        </p:txBody>
      </p:sp>
      <p:sp>
        <p:nvSpPr>
          <p:cNvPr id="4" name="Shape 1"/>
          <p:cNvSpPr/>
          <p:nvPr/>
        </p:nvSpPr>
        <p:spPr>
          <a:xfrm>
            <a:off x="6222921" y="2556629"/>
            <a:ext cx="3730228" cy="2268379"/>
          </a:xfrm>
          <a:prstGeom prst="roundRect">
            <a:avLst>
              <a:gd name="adj" fmla="val 4837"/>
            </a:avLst>
          </a:prstGeom>
          <a:solidFill>
            <a:srgbClr val="FFFFFF"/>
          </a:solidFill>
          <a:ln w="22860">
            <a:solidFill>
              <a:srgbClr val="B4CCE3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200061" y="2556629"/>
            <a:ext cx="91440" cy="2268379"/>
          </a:xfrm>
          <a:prstGeom prst="roundRect">
            <a:avLst>
              <a:gd name="adj" fmla="val 207145"/>
            </a:avLst>
          </a:prstGeom>
          <a:solidFill>
            <a:srgbClr val="84C1FA"/>
          </a:solidFill>
          <a:ln/>
        </p:spPr>
      </p:sp>
      <p:sp>
        <p:nvSpPr>
          <p:cNvPr id="6" name="Text 3"/>
          <p:cNvSpPr/>
          <p:nvPr/>
        </p:nvSpPr>
        <p:spPr>
          <a:xfrm>
            <a:off x="6524744" y="2789873"/>
            <a:ext cx="2630686" cy="3288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Massive Scale</a:t>
            </a:r>
            <a:endParaRPr lang="en-US" sz="2050" dirty="0"/>
          </a:p>
        </p:txBody>
      </p:sp>
      <p:sp>
        <p:nvSpPr>
          <p:cNvPr id="7" name="Text 4"/>
          <p:cNvSpPr/>
          <p:nvPr/>
        </p:nvSpPr>
        <p:spPr>
          <a:xfrm>
            <a:off x="6524744" y="3244929"/>
            <a:ext cx="3195161" cy="13468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Over </a:t>
            </a:r>
            <a:r>
              <a:rPr lang="en-US" sz="165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3.4 billion</a:t>
            </a:r>
            <a:r>
              <a:rPr lang="en-US" sz="16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phishing emails are sent daily, making it the most successful and damaging cyberattack method.</a:t>
            </a:r>
            <a:endParaRPr lang="en-US" sz="1650" dirty="0"/>
          </a:p>
        </p:txBody>
      </p:sp>
      <p:sp>
        <p:nvSpPr>
          <p:cNvPr id="8" name="Shape 5"/>
          <p:cNvSpPr/>
          <p:nvPr/>
        </p:nvSpPr>
        <p:spPr>
          <a:xfrm>
            <a:off x="10163532" y="2556629"/>
            <a:ext cx="3730347" cy="2268379"/>
          </a:xfrm>
          <a:prstGeom prst="roundRect">
            <a:avLst>
              <a:gd name="adj" fmla="val 4837"/>
            </a:avLst>
          </a:prstGeom>
          <a:solidFill>
            <a:srgbClr val="FFFFFF"/>
          </a:solidFill>
          <a:ln w="22860">
            <a:solidFill>
              <a:srgbClr val="B4CCE3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10140672" y="2556629"/>
            <a:ext cx="91440" cy="2268379"/>
          </a:xfrm>
          <a:prstGeom prst="roundRect">
            <a:avLst>
              <a:gd name="adj" fmla="val 207145"/>
            </a:avLst>
          </a:prstGeom>
          <a:solidFill>
            <a:srgbClr val="84C1FA"/>
          </a:solidFill>
          <a:ln/>
        </p:spPr>
      </p:sp>
      <p:sp>
        <p:nvSpPr>
          <p:cNvPr id="10" name="Text 7"/>
          <p:cNvSpPr/>
          <p:nvPr/>
        </p:nvSpPr>
        <p:spPr>
          <a:xfrm>
            <a:off x="10465356" y="2789873"/>
            <a:ext cx="2630686" cy="3288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High Impact</a:t>
            </a:r>
            <a:endParaRPr lang="en-US" sz="2050" dirty="0"/>
          </a:p>
        </p:txBody>
      </p:sp>
      <p:sp>
        <p:nvSpPr>
          <p:cNvPr id="11" name="Text 8"/>
          <p:cNvSpPr/>
          <p:nvPr/>
        </p:nvSpPr>
        <p:spPr>
          <a:xfrm>
            <a:off x="10465356" y="3244929"/>
            <a:ext cx="3195280" cy="13468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Attacks lead to identity theft, significant financial losses, and compromised corporate and personal systems.</a:t>
            </a:r>
            <a:endParaRPr lang="en-US" sz="1650" dirty="0"/>
          </a:p>
        </p:txBody>
      </p:sp>
      <p:sp>
        <p:nvSpPr>
          <p:cNvPr id="12" name="Shape 9"/>
          <p:cNvSpPr/>
          <p:nvPr/>
        </p:nvSpPr>
        <p:spPr>
          <a:xfrm>
            <a:off x="6222921" y="5035391"/>
            <a:ext cx="3730228" cy="2268379"/>
          </a:xfrm>
          <a:prstGeom prst="roundRect">
            <a:avLst>
              <a:gd name="adj" fmla="val 4837"/>
            </a:avLst>
          </a:prstGeom>
          <a:solidFill>
            <a:srgbClr val="FFFFFF"/>
          </a:solidFill>
          <a:ln w="22860">
            <a:solidFill>
              <a:srgbClr val="B4CCE3"/>
            </a:solidFill>
            <a:prstDash val="solid"/>
          </a:ln>
        </p:spPr>
      </p:sp>
      <p:sp>
        <p:nvSpPr>
          <p:cNvPr id="13" name="Shape 10"/>
          <p:cNvSpPr/>
          <p:nvPr/>
        </p:nvSpPr>
        <p:spPr>
          <a:xfrm>
            <a:off x="6200061" y="5035391"/>
            <a:ext cx="91440" cy="2268379"/>
          </a:xfrm>
          <a:prstGeom prst="roundRect">
            <a:avLst>
              <a:gd name="adj" fmla="val 207145"/>
            </a:avLst>
          </a:prstGeom>
          <a:solidFill>
            <a:srgbClr val="84C1FA"/>
          </a:solidFill>
          <a:ln/>
        </p:spPr>
      </p:sp>
      <p:sp>
        <p:nvSpPr>
          <p:cNvPr id="14" name="Text 11"/>
          <p:cNvSpPr/>
          <p:nvPr/>
        </p:nvSpPr>
        <p:spPr>
          <a:xfrm>
            <a:off x="6524744" y="5268635"/>
            <a:ext cx="2630686" cy="3288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Evolving Threat</a:t>
            </a:r>
            <a:endParaRPr lang="en-US" sz="2050" dirty="0"/>
          </a:p>
        </p:txBody>
      </p:sp>
      <p:sp>
        <p:nvSpPr>
          <p:cNvPr id="15" name="Text 12"/>
          <p:cNvSpPr/>
          <p:nvPr/>
        </p:nvSpPr>
        <p:spPr>
          <a:xfrm>
            <a:off x="6524744" y="5723692"/>
            <a:ext cx="3195161" cy="13468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The rise of AI-generated phishing and deepfake scams has rendered traditional defenses ineffective.</a:t>
            </a:r>
            <a:endParaRPr lang="en-US" sz="165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CF71016-E9D7-4A56-AC17-67594C353582}"/>
              </a:ext>
            </a:extLst>
          </p:cNvPr>
          <p:cNvSpPr/>
          <p:nvPr/>
        </p:nvSpPr>
        <p:spPr>
          <a:xfrm>
            <a:off x="12698361" y="7624916"/>
            <a:ext cx="1932039" cy="6194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49617"/>
            <a:ext cx="782490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AI SHIELD: Solution Overview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1912025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Phishing Guard AI uses Machine Learning (ML) and Natural Language Processing (NLP) to analyze, detect, and neutralize phishing attempts in real-time across multiple channels.</a:t>
            </a:r>
            <a:endParaRPr lang="en-US" sz="17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892981"/>
            <a:ext cx="566976" cy="566976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93790" y="374344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</a:rPr>
              <a:t>Checking tool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4233863"/>
            <a:ext cx="637960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/>
              <a:t> It can check various things like link checker, file scanner, email checker, and </a:t>
            </a:r>
            <a:r>
              <a:rPr lang="en-US" sz="2000" dirty="0" err="1"/>
              <a:t>etc</a:t>
            </a:r>
            <a:r>
              <a:rPr lang="en-US" sz="1750" dirty="0"/>
              <a:t> </a:t>
            </a:r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6884" y="2892981"/>
            <a:ext cx="566976" cy="566976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456884" y="3743444"/>
            <a:ext cx="288393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Real-Time Integration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7456884" y="4233863"/>
            <a:ext cx="637972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Detects malicious links directly within browsers, email clients, and text messages.</a:t>
            </a:r>
            <a:endParaRPr lang="en-US" sz="17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5413296"/>
            <a:ext cx="566976" cy="566976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793790" y="626375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Adaptive Learning</a:t>
            </a:r>
            <a:endParaRPr lang="en-US" sz="2200" dirty="0"/>
          </a:p>
        </p:txBody>
      </p:sp>
      <p:sp>
        <p:nvSpPr>
          <p:cNvPr id="12" name="Text 7"/>
          <p:cNvSpPr/>
          <p:nvPr/>
        </p:nvSpPr>
        <p:spPr>
          <a:xfrm>
            <a:off x="793790" y="6754177"/>
            <a:ext cx="637960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Continuously improves detection capabilities through user feedback and new threat data.</a:t>
            </a:r>
            <a:endParaRPr lang="en-US" sz="175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56884" y="5413296"/>
            <a:ext cx="566976" cy="566976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456884" y="626375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Secure Dashboard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7456884" y="6754177"/>
            <a:ext cx="637972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Provides visual threat reports and protection status for users and enterprises.</a:t>
            </a:r>
            <a:endParaRPr lang="en-US" sz="175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FF5C112-BC9A-406A-A074-B3553B372551}"/>
              </a:ext>
            </a:extLst>
          </p:cNvPr>
          <p:cNvSpPr/>
          <p:nvPr/>
        </p:nvSpPr>
        <p:spPr>
          <a:xfrm>
            <a:off x="12698361" y="7610168"/>
            <a:ext cx="1932039" cy="6194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3D2B84AF-BA5B-4988-8D19-07277D2CF95E}"/>
              </a:ext>
            </a:extLst>
          </p:cNvPr>
          <p:cNvSpPr/>
          <p:nvPr/>
        </p:nvSpPr>
        <p:spPr>
          <a:xfrm>
            <a:off x="12698361" y="7610168"/>
            <a:ext cx="1932039" cy="6194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ext 0"/>
          <p:cNvSpPr/>
          <p:nvPr/>
        </p:nvSpPr>
        <p:spPr>
          <a:xfrm>
            <a:off x="733425" y="576263"/>
            <a:ext cx="9707404" cy="654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50"/>
              </a:lnSpc>
              <a:buNone/>
            </a:pPr>
            <a:r>
              <a:rPr lang="en-US" sz="41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Desirability: Why Users Need AI SHIELD</a:t>
            </a:r>
            <a:endParaRPr lang="en-US" sz="4100" dirty="0"/>
          </a:p>
        </p:txBody>
      </p:sp>
      <p:sp>
        <p:nvSpPr>
          <p:cNvPr id="3" name="Shape 1"/>
          <p:cNvSpPr/>
          <p:nvPr/>
        </p:nvSpPr>
        <p:spPr>
          <a:xfrm>
            <a:off x="733425" y="1781175"/>
            <a:ext cx="471488" cy="471488"/>
          </a:xfrm>
          <a:prstGeom prst="roundRect">
            <a:avLst>
              <a:gd name="adj" fmla="val 40002"/>
            </a:avLst>
          </a:prstGeom>
          <a:solidFill>
            <a:srgbClr val="CEE6FD"/>
          </a:solidFill>
          <a:ln/>
        </p:spPr>
      </p:sp>
      <p:sp>
        <p:nvSpPr>
          <p:cNvPr id="4" name="Text 2"/>
          <p:cNvSpPr/>
          <p:nvPr/>
        </p:nvSpPr>
        <p:spPr>
          <a:xfrm>
            <a:off x="1414463" y="1853208"/>
            <a:ext cx="3034784" cy="654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Phishing is the Entry Point</a:t>
            </a:r>
            <a:endParaRPr lang="en-US" sz="2050" dirty="0"/>
          </a:p>
        </p:txBody>
      </p:sp>
      <p:sp>
        <p:nvSpPr>
          <p:cNvPr id="5" name="Text 3"/>
          <p:cNvSpPr/>
          <p:nvPr/>
        </p:nvSpPr>
        <p:spPr>
          <a:xfrm>
            <a:off x="1414463" y="2717602"/>
            <a:ext cx="3034784" cy="1005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90% of all cyber breaches originate with a successful phishing attempt.</a:t>
            </a:r>
            <a:endParaRPr lang="en-US" sz="1650" dirty="0"/>
          </a:p>
        </p:txBody>
      </p:sp>
      <p:sp>
        <p:nvSpPr>
          <p:cNvPr id="6" name="Shape 4"/>
          <p:cNvSpPr/>
          <p:nvPr/>
        </p:nvSpPr>
        <p:spPr>
          <a:xfrm>
            <a:off x="4711184" y="1781175"/>
            <a:ext cx="471488" cy="471488"/>
          </a:xfrm>
          <a:prstGeom prst="roundRect">
            <a:avLst>
              <a:gd name="adj" fmla="val 40002"/>
            </a:avLst>
          </a:prstGeom>
          <a:solidFill>
            <a:srgbClr val="CEE6FD"/>
          </a:solidFill>
          <a:ln/>
        </p:spPr>
      </p:sp>
      <p:sp>
        <p:nvSpPr>
          <p:cNvPr id="7" name="Text 5"/>
          <p:cNvSpPr/>
          <p:nvPr/>
        </p:nvSpPr>
        <p:spPr>
          <a:xfrm>
            <a:off x="5392222" y="1853208"/>
            <a:ext cx="3034784" cy="654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Sophistication Requires AI</a:t>
            </a:r>
            <a:endParaRPr lang="en-US" sz="2050" dirty="0"/>
          </a:p>
        </p:txBody>
      </p:sp>
      <p:sp>
        <p:nvSpPr>
          <p:cNvPr id="8" name="Text 6"/>
          <p:cNvSpPr/>
          <p:nvPr/>
        </p:nvSpPr>
        <p:spPr>
          <a:xfrm>
            <a:off x="5392222" y="2717602"/>
            <a:ext cx="3034784" cy="1005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Most users cannot identify today's sophisticated, AI-generated phishing content.</a:t>
            </a:r>
            <a:endParaRPr lang="en-US" sz="1650" dirty="0"/>
          </a:p>
        </p:txBody>
      </p:sp>
      <p:sp>
        <p:nvSpPr>
          <p:cNvPr id="9" name="Shape 7"/>
          <p:cNvSpPr/>
          <p:nvPr/>
        </p:nvSpPr>
        <p:spPr>
          <a:xfrm>
            <a:off x="733425" y="4142542"/>
            <a:ext cx="471488" cy="471488"/>
          </a:xfrm>
          <a:prstGeom prst="roundRect">
            <a:avLst>
              <a:gd name="adj" fmla="val 40002"/>
            </a:avLst>
          </a:prstGeom>
          <a:solidFill>
            <a:srgbClr val="CEE6FD"/>
          </a:solidFill>
          <a:ln/>
        </p:spPr>
      </p:sp>
      <p:sp>
        <p:nvSpPr>
          <p:cNvPr id="10" name="Text 8"/>
          <p:cNvSpPr/>
          <p:nvPr/>
        </p:nvSpPr>
        <p:spPr>
          <a:xfrm>
            <a:off x="1414463" y="4214574"/>
            <a:ext cx="3168372" cy="3274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Enterprise Risk Mitigation</a:t>
            </a:r>
            <a:endParaRPr lang="en-US" sz="2050" dirty="0"/>
          </a:p>
        </p:txBody>
      </p:sp>
      <p:sp>
        <p:nvSpPr>
          <p:cNvPr id="11" name="Text 9"/>
          <p:cNvSpPr/>
          <p:nvPr/>
        </p:nvSpPr>
        <p:spPr>
          <a:xfrm>
            <a:off x="1414463" y="4751546"/>
            <a:ext cx="7012543" cy="3352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Enterprises lose millions annually; AI SHIELD offers critical protection.</a:t>
            </a:r>
            <a:endParaRPr lang="en-US" sz="1650" dirty="0"/>
          </a:p>
        </p:txBody>
      </p:sp>
      <p:pic>
        <p:nvPicPr>
          <p:cNvPr id="1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5880" y="1781175"/>
            <a:ext cx="4958596" cy="4958596"/>
          </a:xfrm>
          <a:prstGeom prst="rect">
            <a:avLst/>
          </a:prstGeom>
        </p:spPr>
      </p:pic>
      <p:sp>
        <p:nvSpPr>
          <p:cNvPr id="13" name="Shape 10"/>
          <p:cNvSpPr/>
          <p:nvPr/>
        </p:nvSpPr>
        <p:spPr>
          <a:xfrm>
            <a:off x="733425" y="7211258"/>
            <a:ext cx="13163550" cy="890588"/>
          </a:xfrm>
          <a:prstGeom prst="roundRect">
            <a:avLst>
              <a:gd name="adj" fmla="val 21177"/>
            </a:avLst>
          </a:prstGeom>
          <a:solidFill>
            <a:srgbClr val="B5DAFC"/>
          </a:solidFill>
          <a:ln/>
        </p:spPr>
      </p:sp>
      <p:pic>
        <p:nvPicPr>
          <p:cNvPr id="1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975" y="7533680"/>
            <a:ext cx="261937" cy="209550"/>
          </a:xfrm>
          <a:prstGeom prst="rect">
            <a:avLst/>
          </a:prstGeom>
        </p:spPr>
      </p:pic>
      <p:sp>
        <p:nvSpPr>
          <p:cNvPr id="15" name="Text 11"/>
          <p:cNvSpPr/>
          <p:nvPr/>
        </p:nvSpPr>
        <p:spPr>
          <a:xfrm>
            <a:off x="1414463" y="7473196"/>
            <a:ext cx="12272963" cy="3352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User Validation: Surveys show </a:t>
            </a:r>
            <a:r>
              <a:rPr lang="en-US" sz="1650" b="1" dirty="0">
                <a:solidFill>
                  <a:srgbClr val="000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87% interest</a:t>
            </a:r>
            <a:r>
              <a:rPr lang="en-US" sz="1650" dirty="0">
                <a:solidFill>
                  <a:srgbClr val="000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in using AI-based phishing defense.</a:t>
            </a:r>
            <a:endParaRPr lang="en-US" sz="16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5333" y="593527"/>
            <a:ext cx="9353431" cy="6744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Feasibility: Our Technical Foundation</a:t>
            </a:r>
            <a:endParaRPr lang="en-US" sz="4200" dirty="0"/>
          </a:p>
        </p:txBody>
      </p:sp>
      <p:sp>
        <p:nvSpPr>
          <p:cNvPr id="3" name="Text 1"/>
          <p:cNvSpPr/>
          <p:nvPr/>
        </p:nvSpPr>
        <p:spPr>
          <a:xfrm>
            <a:off x="755333" y="1699617"/>
            <a:ext cx="13119735" cy="345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AI SHIELD is built on a robust, scalable, and cloud-native architecture designed for high performance and reliability.</a:t>
            </a:r>
            <a:endParaRPr lang="en-US" sz="16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3848" y="2287667"/>
            <a:ext cx="10202585" cy="4669393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10454" y="3453489"/>
            <a:ext cx="655980" cy="65598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0026017" y="5848226"/>
            <a:ext cx="1915462" cy="3689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MySQL</a:t>
            </a:r>
            <a:endParaRPr lang="en-US" sz="13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08952" y="3454719"/>
            <a:ext cx="655980" cy="65598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612011" y="5848226"/>
            <a:ext cx="1915462" cy="3689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HTML, CSS, JS</a:t>
            </a:r>
            <a:endParaRPr lang="en-US" sz="1350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08066" y="3454719"/>
            <a:ext cx="655980" cy="655980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5211124" y="5848226"/>
            <a:ext cx="1915461" cy="3689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Python Flask</a:t>
            </a:r>
            <a:endParaRPr lang="en-US" sz="1350" dirty="0"/>
          </a:p>
        </p:txBody>
      </p:sp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94060" y="3454719"/>
            <a:ext cx="655980" cy="655980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2757759" y="5848226"/>
            <a:ext cx="1915461" cy="3689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Node.js</a:t>
            </a:r>
            <a:endParaRPr lang="en-US" sz="1350" dirty="0"/>
          </a:p>
        </p:txBody>
      </p:sp>
      <p:sp>
        <p:nvSpPr>
          <p:cNvPr id="13" name="Text 6"/>
          <p:cNvSpPr/>
          <p:nvPr/>
        </p:nvSpPr>
        <p:spPr>
          <a:xfrm>
            <a:off x="755333" y="7199828"/>
            <a:ext cx="13119735" cy="6905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The modular, cloud-hosted system features an AI inference layer that efficiently returns real-time phishing risk scores to the user dashboard.</a:t>
            </a:r>
            <a:endParaRPr lang="en-US" sz="165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CF90B47-5CEB-41DC-9DBA-8C5A41D79A0D}"/>
              </a:ext>
            </a:extLst>
          </p:cNvPr>
          <p:cNvSpPr/>
          <p:nvPr/>
        </p:nvSpPr>
        <p:spPr>
          <a:xfrm>
            <a:off x="12698361" y="7610168"/>
            <a:ext cx="1932039" cy="6194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146FB1B-EAE6-4FE4-A235-132CA20CA128}"/>
              </a:ext>
            </a:extLst>
          </p:cNvPr>
          <p:cNvSpPr/>
          <p:nvPr/>
        </p:nvSpPr>
        <p:spPr>
          <a:xfrm>
            <a:off x="12698361" y="7610168"/>
            <a:ext cx="1932039" cy="6194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ext 0"/>
          <p:cNvSpPr/>
          <p:nvPr/>
        </p:nvSpPr>
        <p:spPr>
          <a:xfrm>
            <a:off x="608648" y="478274"/>
            <a:ext cx="9253061" cy="5435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34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Viability: Market Opportunity &amp; Sustainability</a:t>
            </a:r>
            <a:endParaRPr lang="en-US" sz="3400" dirty="0"/>
          </a:p>
        </p:txBody>
      </p:sp>
      <p:sp>
        <p:nvSpPr>
          <p:cNvPr id="4" name="Text 2"/>
          <p:cNvSpPr/>
          <p:nvPr/>
        </p:nvSpPr>
        <p:spPr>
          <a:xfrm>
            <a:off x="2768798" y="2356366"/>
            <a:ext cx="2174081" cy="2717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7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Market Projection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608648" y="2801898"/>
            <a:ext cx="6494383" cy="2782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13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Projected size of the global phishing protection market by 2028.</a:t>
            </a:r>
            <a:endParaRPr lang="en-US" sz="1350" dirty="0"/>
          </a:p>
        </p:txBody>
      </p:sp>
      <p:sp>
        <p:nvSpPr>
          <p:cNvPr id="6" name="Shape 4"/>
          <p:cNvSpPr/>
          <p:nvPr/>
        </p:nvSpPr>
        <p:spPr>
          <a:xfrm>
            <a:off x="608648" y="3275767"/>
            <a:ext cx="6494383" cy="1349692"/>
          </a:xfrm>
          <a:prstGeom prst="roundRect">
            <a:avLst>
              <a:gd name="adj" fmla="val 11598"/>
            </a:avLst>
          </a:prstGeom>
          <a:solidFill>
            <a:srgbClr val="CEE6FD"/>
          </a:solidFill>
          <a:ln/>
        </p:spPr>
      </p:sp>
      <p:sp>
        <p:nvSpPr>
          <p:cNvPr id="7" name="Text 5"/>
          <p:cNvSpPr/>
          <p:nvPr/>
        </p:nvSpPr>
        <p:spPr>
          <a:xfrm>
            <a:off x="782479" y="3449598"/>
            <a:ext cx="2174081" cy="2717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Revenue Model</a:t>
            </a:r>
            <a:endParaRPr lang="en-US" sz="1700" dirty="0"/>
          </a:p>
        </p:txBody>
      </p:sp>
      <p:sp>
        <p:nvSpPr>
          <p:cNvPr id="8" name="Text 6"/>
          <p:cNvSpPr/>
          <p:nvPr/>
        </p:nvSpPr>
        <p:spPr>
          <a:xfrm>
            <a:off x="782479" y="3895130"/>
            <a:ext cx="6146721" cy="5564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Freemium for individuals, paid tiers for enterprises, and API integration services.</a:t>
            </a:r>
            <a:endParaRPr lang="en-US" sz="1350" dirty="0"/>
          </a:p>
        </p:txBody>
      </p:sp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4989" y="1478280"/>
            <a:ext cx="6494383" cy="6494383"/>
          </a:xfrm>
          <a:prstGeom prst="rect">
            <a:avLst/>
          </a:prstGeom>
        </p:spPr>
      </p:pic>
      <p:sp>
        <p:nvSpPr>
          <p:cNvPr id="10" name="Text 7"/>
          <p:cNvSpPr/>
          <p:nvPr/>
        </p:nvSpPr>
        <p:spPr>
          <a:xfrm>
            <a:off x="7534989" y="8168283"/>
            <a:ext cx="6494383" cy="4452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0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Scalability is ensured through containerization using Docker and Kubernetes for rapid, global deployment.</a:t>
            </a:r>
            <a:endParaRPr lang="en-US" sz="1050" dirty="0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FB82706D-F026-B801-2D05-E2F6E500CA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565586"/>
              </p:ext>
            </p:extLst>
          </p:nvPr>
        </p:nvGraphicFramePr>
        <p:xfrm>
          <a:off x="1500464" y="1217414"/>
          <a:ext cx="4418422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18422">
                  <a:extLst>
                    <a:ext uri="{9D8B030D-6E8A-4147-A177-3AD203B41FA5}">
                      <a16:colId xmlns:a16="http://schemas.microsoft.com/office/drawing/2014/main" val="2155562059"/>
                    </a:ext>
                  </a:extLst>
                </a:gridCol>
              </a:tblGrid>
              <a:tr h="885646">
                <a:tc>
                  <a:txBody>
                    <a:bodyPr/>
                    <a:lstStyle/>
                    <a:p>
                      <a:r>
                        <a:rPr lang="en-US" sz="9600" dirty="0"/>
                        <a:t>    $2B</a:t>
                      </a:r>
                      <a:endParaRPr lang="en-IN" sz="9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860976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93946"/>
            <a:ext cx="867477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Prototype &amp; Developed Features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25635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We have successfully developed and tested core components of the AI SHIELD system.</a:t>
            </a:r>
            <a:endParaRPr lang="en-US" sz="1750" dirty="0"/>
          </a:p>
        </p:txBody>
      </p:sp>
      <p:sp>
        <p:nvSpPr>
          <p:cNvPr id="7" name="Text 2"/>
          <p:cNvSpPr/>
          <p:nvPr/>
        </p:nvSpPr>
        <p:spPr>
          <a:xfrm>
            <a:off x="793790" y="588823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ML-based detection API and web dashboard are functional.</a:t>
            </a:r>
            <a:endParaRPr lang="en-US" sz="1750" dirty="0"/>
          </a:p>
        </p:txBody>
      </p:sp>
      <p:sp>
        <p:nvSpPr>
          <p:cNvPr id="8" name="Text 3"/>
          <p:cNvSpPr/>
          <p:nvPr/>
        </p:nvSpPr>
        <p:spPr>
          <a:xfrm>
            <a:off x="793790" y="633043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Browser extension prototype is ready for integration.</a:t>
            </a:r>
            <a:endParaRPr lang="en-US" sz="175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45DC261-7ED6-4992-9249-24123F3C792C}"/>
              </a:ext>
            </a:extLst>
          </p:cNvPr>
          <p:cNvSpPr/>
          <p:nvPr/>
        </p:nvSpPr>
        <p:spPr>
          <a:xfrm>
            <a:off x="12698361" y="7610168"/>
            <a:ext cx="1932039" cy="6194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1F17CD9-EAFE-91D2-2798-12A7D45842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065" y="2698552"/>
            <a:ext cx="5671751" cy="311039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AECFD69-5186-4FBB-6C72-7C6E057384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2863" y="2698551"/>
            <a:ext cx="3515702" cy="311038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4EA847A-F53F-92E8-32B6-6E1A8400E5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39612" y="2698550"/>
            <a:ext cx="4584357" cy="311039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317642F4-F747-CDAD-D815-9F1A58EAFEF6}"/>
              </a:ext>
            </a:extLst>
          </p:cNvPr>
          <p:cNvSpPr txBox="1"/>
          <p:nvPr/>
        </p:nvSpPr>
        <p:spPr>
          <a:xfrm>
            <a:off x="3608173" y="7058350"/>
            <a:ext cx="65490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CONNECTED WITH AI PHISHING ASSISTANT</a:t>
            </a:r>
            <a:endParaRPr lang="en-IN" sz="28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6797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Roadmap to Launch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030379"/>
            <a:ext cx="4196358" cy="680442"/>
          </a:xfrm>
          <a:prstGeom prst="roundRect">
            <a:avLst>
              <a:gd name="adj" fmla="val 480029"/>
            </a:avLst>
          </a:prstGeom>
          <a:solidFill>
            <a:srgbClr val="CEE6FD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1888" y="3157895"/>
            <a:ext cx="340162" cy="42529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020604" y="393763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30 Days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4428053"/>
            <a:ext cx="37427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Expand dataset and refine the core detection model for higher accuracy.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216962" y="3030379"/>
            <a:ext cx="4196358" cy="680442"/>
          </a:xfrm>
          <a:prstGeom prst="roundRect">
            <a:avLst>
              <a:gd name="adj" fmla="val 480029"/>
            </a:avLst>
          </a:prstGeom>
          <a:solidFill>
            <a:srgbClr val="CEE6FD"/>
          </a:solidFill>
          <a:ln/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5060" y="3157895"/>
            <a:ext cx="340162" cy="425291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443776" y="393763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60 Days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5443776" y="4428053"/>
            <a:ext cx="37427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Integrate browser and Outlook extensions for seamless user protection.</a:t>
            </a:r>
            <a:endParaRPr lang="en-US" sz="1750" dirty="0"/>
          </a:p>
        </p:txBody>
      </p:sp>
      <p:sp>
        <p:nvSpPr>
          <p:cNvPr id="11" name="Shape 7"/>
          <p:cNvSpPr/>
          <p:nvPr/>
        </p:nvSpPr>
        <p:spPr>
          <a:xfrm>
            <a:off x="9640133" y="3030379"/>
            <a:ext cx="4196358" cy="680442"/>
          </a:xfrm>
          <a:prstGeom prst="roundRect">
            <a:avLst>
              <a:gd name="adj" fmla="val 480029"/>
            </a:avLst>
          </a:prstGeom>
          <a:solidFill>
            <a:srgbClr val="CEE6FD"/>
          </a:solidFill>
          <a:ln/>
        </p:spPr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68232" y="3157895"/>
            <a:ext cx="340162" cy="425291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9866948" y="393763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90 Days</a:t>
            </a:r>
            <a:endParaRPr lang="en-US" sz="2200" dirty="0"/>
          </a:p>
        </p:txBody>
      </p:sp>
      <p:sp>
        <p:nvSpPr>
          <p:cNvPr id="14" name="Text 9"/>
          <p:cNvSpPr/>
          <p:nvPr/>
        </p:nvSpPr>
        <p:spPr>
          <a:xfrm>
            <a:off x="9866948" y="4428053"/>
            <a:ext cx="37427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Launch enterprise version and initiate targeted outreach campaigns.</a:t>
            </a:r>
            <a:endParaRPr lang="en-US" sz="1750" dirty="0"/>
          </a:p>
        </p:txBody>
      </p:sp>
      <p:sp>
        <p:nvSpPr>
          <p:cNvPr id="15" name="Text 10"/>
          <p:cNvSpPr/>
          <p:nvPr/>
        </p:nvSpPr>
        <p:spPr>
          <a:xfrm>
            <a:off x="793790" y="599872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Long-Term Goal: Evolve into a global AI-powered Cyber Resiliency Suite.</a:t>
            </a:r>
            <a:endParaRPr lang="en-US" sz="175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D63ED2C-386C-4138-A50C-68F1C58B83B8}"/>
              </a:ext>
            </a:extLst>
          </p:cNvPr>
          <p:cNvSpPr/>
          <p:nvPr/>
        </p:nvSpPr>
        <p:spPr>
          <a:xfrm>
            <a:off x="12698361" y="7610168"/>
            <a:ext cx="1932039" cy="6194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488" y="2573417"/>
            <a:ext cx="4624149" cy="3082766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280190" y="88844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The AI SHIELD Team</a:t>
            </a:r>
            <a:endParaRPr lang="en-US" sz="4450" dirty="0"/>
          </a:p>
        </p:txBody>
      </p:sp>
      <p:sp>
        <p:nvSpPr>
          <p:cNvPr id="5" name="Shape 1"/>
          <p:cNvSpPr/>
          <p:nvPr/>
        </p:nvSpPr>
        <p:spPr>
          <a:xfrm>
            <a:off x="6280190" y="1937385"/>
            <a:ext cx="3664744" cy="2592705"/>
          </a:xfrm>
          <a:prstGeom prst="roundRect">
            <a:avLst>
              <a:gd name="adj" fmla="val 7874"/>
            </a:avLst>
          </a:prstGeom>
          <a:solidFill>
            <a:srgbClr val="FFFFFF"/>
          </a:solidFill>
          <a:ln w="30480">
            <a:solidFill>
              <a:srgbClr val="B4CCE3"/>
            </a:solidFill>
            <a:prstDash val="solid"/>
          </a:ln>
        </p:spPr>
      </p:sp>
      <p:sp>
        <p:nvSpPr>
          <p:cNvPr id="6" name="Text 2"/>
          <p:cNvSpPr/>
          <p:nvPr/>
        </p:nvSpPr>
        <p:spPr>
          <a:xfrm>
            <a:off x="6694884" y="219467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S. Ajay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6537484" y="2685098"/>
            <a:ext cx="315015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Project Lead &amp; Frontend Developer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6537484" y="3410903"/>
            <a:ext cx="3261424" cy="12099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Works with html, </a:t>
            </a:r>
            <a:r>
              <a:rPr lang="en-US" sz="1750" dirty="0" err="1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css</a:t>
            </a: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, </a:t>
            </a:r>
            <a:r>
              <a:rPr lang="en-US" sz="1750" dirty="0" err="1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js</a:t>
            </a: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dashboard and user analytics interface.</a:t>
            </a:r>
            <a:endParaRPr lang="en-US" sz="1750" dirty="0"/>
          </a:p>
        </p:txBody>
      </p:sp>
      <p:sp>
        <p:nvSpPr>
          <p:cNvPr id="9" name="Shape 5"/>
          <p:cNvSpPr/>
          <p:nvPr/>
        </p:nvSpPr>
        <p:spPr>
          <a:xfrm>
            <a:off x="10171748" y="1937385"/>
            <a:ext cx="3664863" cy="2592705"/>
          </a:xfrm>
          <a:prstGeom prst="roundRect">
            <a:avLst>
              <a:gd name="adj" fmla="val 7874"/>
            </a:avLst>
          </a:prstGeom>
          <a:solidFill>
            <a:srgbClr val="FFFFFF"/>
          </a:solidFill>
          <a:ln w="30480">
            <a:solidFill>
              <a:srgbClr val="B4CCE3"/>
            </a:solidFill>
            <a:prstDash val="solid"/>
          </a:ln>
        </p:spPr>
      </p:sp>
      <p:sp>
        <p:nvSpPr>
          <p:cNvPr id="10" name="Text 6"/>
          <p:cNvSpPr/>
          <p:nvPr/>
        </p:nvSpPr>
        <p:spPr>
          <a:xfrm>
            <a:off x="10586561" y="219467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Zubair Zaman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10586561" y="263973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Backend developer 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10429042" y="3130153"/>
            <a:ext cx="315027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Transforming data into reliable, high-performance backend solutions</a:t>
            </a:r>
            <a:endParaRPr lang="en-US" sz="1750" dirty="0"/>
          </a:p>
        </p:txBody>
      </p:sp>
      <p:sp>
        <p:nvSpPr>
          <p:cNvPr id="13" name="Shape 9"/>
          <p:cNvSpPr/>
          <p:nvPr/>
        </p:nvSpPr>
        <p:spPr>
          <a:xfrm>
            <a:off x="6280190" y="4756904"/>
            <a:ext cx="7556421" cy="2584252"/>
          </a:xfrm>
          <a:prstGeom prst="roundRect">
            <a:avLst>
              <a:gd name="adj" fmla="val 7900"/>
            </a:avLst>
          </a:prstGeom>
          <a:solidFill>
            <a:srgbClr val="FFFFFF"/>
          </a:solidFill>
          <a:ln w="30480">
            <a:solidFill>
              <a:srgbClr val="B4CCE3"/>
            </a:solidFill>
            <a:prstDash val="solid"/>
          </a:ln>
        </p:spPr>
      </p:sp>
      <p:sp>
        <p:nvSpPr>
          <p:cNvPr id="14" name="Text 10"/>
          <p:cNvSpPr/>
          <p:nvPr/>
        </p:nvSpPr>
        <p:spPr>
          <a:xfrm>
            <a:off x="7223046" y="501419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Mohammad Arshath</a:t>
            </a:r>
            <a:endParaRPr lang="en-US" sz="4450" dirty="0"/>
          </a:p>
        </p:txBody>
      </p:sp>
      <p:sp>
        <p:nvSpPr>
          <p:cNvPr id="15" name="Text 11"/>
          <p:cNvSpPr/>
          <p:nvPr/>
        </p:nvSpPr>
        <p:spPr>
          <a:xfrm>
            <a:off x="6537484" y="5859066"/>
            <a:ext cx="704183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API &amp; Security Developer</a:t>
            </a:r>
            <a:endParaRPr lang="en-US" sz="1750" dirty="0"/>
          </a:p>
        </p:txBody>
      </p:sp>
      <p:sp>
        <p:nvSpPr>
          <p:cNvPr id="16" name="Text 12"/>
          <p:cNvSpPr/>
          <p:nvPr/>
        </p:nvSpPr>
        <p:spPr>
          <a:xfrm>
            <a:off x="6537484" y="6358057"/>
            <a:ext cx="704183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Handles key management, encryption, and authentication modules.</a:t>
            </a:r>
            <a:endParaRPr lang="en-US" sz="175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3388E94-3C56-4CEF-96DC-84B5E2A273DE}"/>
              </a:ext>
            </a:extLst>
          </p:cNvPr>
          <p:cNvSpPr/>
          <p:nvPr/>
        </p:nvSpPr>
        <p:spPr>
          <a:xfrm>
            <a:off x="12698361" y="7610168"/>
            <a:ext cx="1932039" cy="6194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</TotalTime>
  <Words>633</Words>
  <Application>Microsoft Office PowerPoint</Application>
  <PresentationFormat>Custom</PresentationFormat>
  <Paragraphs>90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Instrument Sans Medium</vt:lpstr>
      <vt:lpstr>Instrument Sans Semi Bold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Gouser Nawaz</dc:creator>
  <cp:lastModifiedBy>NITHISH S</cp:lastModifiedBy>
  <cp:revision>3</cp:revision>
  <dcterms:created xsi:type="dcterms:W3CDTF">2025-10-18T05:23:10Z</dcterms:created>
  <dcterms:modified xsi:type="dcterms:W3CDTF">2025-10-21T08:05:18Z</dcterms:modified>
</cp:coreProperties>
</file>